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60" r:id="rId5"/>
    <p:sldId id="262" r:id="rId6"/>
    <p:sldId id="259" r:id="rId7"/>
    <p:sldId id="261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9E016143-E03C-4CFD-AFDC-14E5BDEA754C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3E54A-A8CA-48C1-9504-691B58049D29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F6C806-BBF7-471C-9527-881CE2266695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94063-DF36-4330-A365-08DA1FA5B7D6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A7C6C-0F39-4D70-8E8D-FE5B9C95FA73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A4AC-08CC-42CE-BD01-C191750A04EC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7A723-92A7-435B-B681-F25B092FEFEB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70639-886C-4FCF-9EAB-ABB5DA3F3F4A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30651-31F4-45D2-98AE-A2108F41BC07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3789A-C914-4DB1-8815-80B5EC7335C5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6440AA-91A0-436F-8FDB-C0F939DCAE21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E59FD0C-5451-4CA0-86AF-E70AE3279989}" type="datetimeFigureOut">
              <a:rPr lang="en-US" dirty="0"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What </a:t>
            </a:r>
            <a:r>
              <a:rPr lang="en-US" dirty="0" smtClean="0"/>
              <a:t>is culture?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004977"/>
          </a:xfrm>
        </p:spPr>
        <p:txBody>
          <a:bodyPr/>
          <a:lstStyle/>
          <a:p>
            <a:r>
              <a:rPr lang="en-US" dirty="0" smtClean="0"/>
              <a:t>Language and culture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33" y="0"/>
            <a:ext cx="11599818" cy="3899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050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760"/>
            <a:ext cx="10954512" cy="569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72860"/>
            <a:ext cx="9857232" cy="5507277"/>
          </a:xfrm>
        </p:spPr>
        <p:txBody>
          <a:bodyPr>
            <a:normAutofit/>
          </a:bodyPr>
          <a:lstStyle/>
          <a:p>
            <a:r>
              <a:rPr lang="en-US" dirty="0"/>
              <a:t>The economic engine behind such modernity is neoliberalism with </a:t>
            </a:r>
            <a:r>
              <a:rPr lang="en-US" dirty="0" smtClean="0"/>
              <a:t>its consumerist </a:t>
            </a:r>
            <a:r>
              <a:rPr lang="en-US" dirty="0"/>
              <a:t>and expansionist agenda. Politically and ethically, this </a:t>
            </a:r>
            <a:r>
              <a:rPr lang="en-US" dirty="0" err="1" smtClean="0"/>
              <a:t>programme</a:t>
            </a:r>
            <a:r>
              <a:rPr lang="en-US" dirty="0" smtClean="0"/>
              <a:t> has </a:t>
            </a:r>
            <a:r>
              <a:rPr lang="en-US" dirty="0"/>
              <a:t>connections with concepts of postmodernism, in which </a:t>
            </a:r>
            <a:r>
              <a:rPr lang="en-US" dirty="0" smtClean="0"/>
              <a:t>old certainties </a:t>
            </a:r>
            <a:r>
              <a:rPr lang="en-US" dirty="0"/>
              <a:t>are thrown overboard. As a result, state control or </a:t>
            </a:r>
            <a:r>
              <a:rPr lang="en-US" dirty="0" smtClean="0"/>
              <a:t>pre-given moral </a:t>
            </a:r>
            <a:r>
              <a:rPr lang="en-US" dirty="0"/>
              <a:t>precepts have lost importance, and the onus has shifted to </a:t>
            </a:r>
            <a:r>
              <a:rPr lang="en-US" dirty="0" smtClean="0"/>
              <a:t>individual humans </a:t>
            </a:r>
            <a:r>
              <a:rPr lang="en-US" dirty="0"/>
              <a:t>to take responsibility for their own lives. Indeed, because of </a:t>
            </a:r>
            <a:r>
              <a:rPr lang="en-US" dirty="0" smtClean="0"/>
              <a:t>this new </a:t>
            </a:r>
            <a:r>
              <a:rPr lang="en-US" dirty="0"/>
              <a:t>global interconnectedness the personal is also implicated in </a:t>
            </a:r>
            <a:r>
              <a:rPr lang="en-US" dirty="0" err="1" smtClean="0"/>
              <a:t>widereaching</a:t>
            </a:r>
            <a:r>
              <a:rPr lang="en-US" dirty="0" smtClean="0"/>
              <a:t> dimensions.</a:t>
            </a:r>
            <a:endParaRPr lang="en-US" dirty="0"/>
          </a:p>
          <a:p>
            <a:r>
              <a:rPr lang="en-US" dirty="0"/>
              <a:t>Indeed, the prominent role of communication in a globalized </a:t>
            </a:r>
            <a:r>
              <a:rPr lang="en-US" dirty="0" smtClean="0"/>
              <a:t>modernity is </a:t>
            </a:r>
            <a:r>
              <a:rPr lang="en-US" dirty="0"/>
              <a:t>repeatedly emphasized in culture-related debates. From a </a:t>
            </a:r>
            <a:r>
              <a:rPr lang="en-US" dirty="0" smtClean="0"/>
              <a:t>cosmopolitan perspective</a:t>
            </a:r>
            <a:r>
              <a:rPr lang="en-US" dirty="0"/>
              <a:t>, </a:t>
            </a:r>
            <a:r>
              <a:rPr lang="en-US" dirty="0" err="1"/>
              <a:t>Sobré</a:t>
            </a:r>
            <a:r>
              <a:rPr lang="en-US" dirty="0"/>
              <a:t>-Denton and </a:t>
            </a:r>
            <a:r>
              <a:rPr lang="en-US" dirty="0" err="1"/>
              <a:t>Bardhan</a:t>
            </a:r>
            <a:r>
              <a:rPr lang="en-US" dirty="0"/>
              <a:t> stress that ‘cosmopolitanism </a:t>
            </a:r>
            <a:r>
              <a:rPr lang="en-US" dirty="0" smtClean="0"/>
              <a:t>is inherently </a:t>
            </a:r>
            <a:r>
              <a:rPr lang="en-US" dirty="0"/>
              <a:t>communicative’ (2014: 31). In a similar vein, </a:t>
            </a:r>
            <a:r>
              <a:rPr lang="en-US" dirty="0" err="1"/>
              <a:t>Delanty</a:t>
            </a:r>
            <a:r>
              <a:rPr lang="en-US" dirty="0"/>
              <a:t> </a:t>
            </a:r>
            <a:r>
              <a:rPr lang="en-US" dirty="0" smtClean="0"/>
              <a:t>points out </a:t>
            </a:r>
            <a:r>
              <a:rPr lang="en-US" dirty="0"/>
              <a:t>that in a ‘postmodern world’ communication has become more </a:t>
            </a:r>
            <a:r>
              <a:rPr lang="en-US" dirty="0" smtClean="0"/>
              <a:t>important because </a:t>
            </a:r>
            <a:r>
              <a:rPr lang="en-US" dirty="0"/>
              <a:t>of the ‘loss of markers of certainty’ (2009: 219). </a:t>
            </a:r>
            <a:r>
              <a:rPr lang="en-US" dirty="0" err="1"/>
              <a:t>Delanty</a:t>
            </a:r>
            <a:r>
              <a:rPr lang="en-US" dirty="0"/>
              <a:t> </a:t>
            </a:r>
            <a:r>
              <a:rPr lang="en-US" dirty="0" smtClean="0"/>
              <a:t>adds that </a:t>
            </a:r>
            <a:r>
              <a:rPr lang="en-US" dirty="0"/>
              <a:t>‘intercultural communication is now more important than ever’ </a:t>
            </a:r>
            <a:r>
              <a:rPr lang="en-US" dirty="0" smtClean="0"/>
              <a:t>and makes </a:t>
            </a:r>
            <a:r>
              <a:rPr lang="en-US" dirty="0"/>
              <a:t>a case for connecting such communication with political action </a:t>
            </a:r>
            <a:r>
              <a:rPr lang="en-US" dirty="0" smtClean="0"/>
              <a:t>to further </a:t>
            </a:r>
            <a:r>
              <a:rPr lang="en-US" dirty="0"/>
              <a:t>democratic aims and objectives (p. 219).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64589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6556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7638" y="690113"/>
            <a:ext cx="11033185" cy="5490025"/>
          </a:xfrm>
        </p:spPr>
        <p:txBody>
          <a:bodyPr>
            <a:normAutofit/>
          </a:bodyPr>
          <a:lstStyle/>
          <a:p>
            <a:r>
              <a:rPr lang="en-US" dirty="0"/>
              <a:t>In intercultural, transcultural and cosmopolitan studies, links have </a:t>
            </a:r>
            <a:r>
              <a:rPr lang="en-US" dirty="0" smtClean="0"/>
              <a:t>been forged </a:t>
            </a:r>
            <a:r>
              <a:rPr lang="en-US" dirty="0"/>
              <a:t>between power-critical perspectives and communicative competence.</a:t>
            </a:r>
          </a:p>
          <a:p>
            <a:r>
              <a:rPr lang="en-US" dirty="0"/>
              <a:t>For example, </a:t>
            </a:r>
            <a:r>
              <a:rPr lang="en-US" dirty="0" err="1"/>
              <a:t>Piller</a:t>
            </a:r>
            <a:r>
              <a:rPr lang="en-US" dirty="0"/>
              <a:t> states that ‘it is not the role of </a:t>
            </a:r>
            <a:r>
              <a:rPr lang="en-US" dirty="0" smtClean="0"/>
              <a:t>intercultural communication </a:t>
            </a:r>
            <a:r>
              <a:rPr lang="en-US" dirty="0"/>
              <a:t>scholarship to be complicit in hegemonic cultural </a:t>
            </a:r>
            <a:r>
              <a:rPr lang="en-US" dirty="0" err="1" smtClean="0"/>
              <a:t>politics,but</a:t>
            </a:r>
            <a:r>
              <a:rPr lang="en-US" dirty="0" smtClean="0"/>
              <a:t> </a:t>
            </a:r>
            <a:r>
              <a:rPr lang="en-US" dirty="0"/>
              <a:t>to help us understand how these work’ (2011: 53). </a:t>
            </a:r>
            <a:r>
              <a:rPr lang="en-US" dirty="0" err="1"/>
              <a:t>Kraidy</a:t>
            </a:r>
            <a:r>
              <a:rPr lang="en-US" dirty="0"/>
              <a:t> argues </a:t>
            </a:r>
            <a:r>
              <a:rPr lang="en-US" dirty="0" err="1" smtClean="0"/>
              <a:t>infavour</a:t>
            </a:r>
            <a:r>
              <a:rPr lang="en-US" dirty="0" smtClean="0"/>
              <a:t> </a:t>
            </a:r>
            <a:r>
              <a:rPr lang="en-US" dirty="0"/>
              <a:t>of a transcultural perspective which gives insight into ‘the </a:t>
            </a:r>
            <a:r>
              <a:rPr lang="en-US" dirty="0" smtClean="0"/>
              <a:t>seductive discourse </a:t>
            </a:r>
            <a:r>
              <a:rPr lang="en-US" dirty="0"/>
              <a:t>and reductive structure of globalization’ (2005: 161), while </a:t>
            </a:r>
            <a:r>
              <a:rPr lang="en-US" dirty="0" err="1" smtClean="0"/>
              <a:t>Sobré</a:t>
            </a:r>
            <a:r>
              <a:rPr lang="en-US" dirty="0" smtClean="0"/>
              <a:t>-Denton </a:t>
            </a:r>
            <a:r>
              <a:rPr lang="en-US" dirty="0"/>
              <a:t>and </a:t>
            </a:r>
            <a:r>
              <a:rPr lang="en-US" dirty="0" err="1"/>
              <a:t>Bardhan</a:t>
            </a:r>
            <a:r>
              <a:rPr lang="en-US" dirty="0"/>
              <a:t> advocate a cosmopolitanism which is critical of </a:t>
            </a:r>
            <a:r>
              <a:rPr lang="en-US" dirty="0" smtClean="0"/>
              <a:t>colonial violence </a:t>
            </a:r>
            <a:r>
              <a:rPr lang="en-US" dirty="0"/>
              <a:t>and European (and later also US) hegemony (2014: 2</a:t>
            </a:r>
            <a:r>
              <a:rPr lang="en-US" dirty="0" smtClean="0"/>
              <a:t>).\</a:t>
            </a:r>
          </a:p>
          <a:p>
            <a:r>
              <a:rPr lang="en-US" dirty="0" smtClean="0"/>
              <a:t> </a:t>
            </a:r>
            <a:r>
              <a:rPr lang="en-US" dirty="0"/>
              <a:t>For </a:t>
            </a:r>
            <a:r>
              <a:rPr lang="en-US" dirty="0" smtClean="0"/>
              <a:t>all these </a:t>
            </a:r>
            <a:r>
              <a:rPr lang="en-US" dirty="0"/>
              <a:t>scholars, communicative competence includes ideology-critical </a:t>
            </a:r>
            <a:r>
              <a:rPr lang="en-US" dirty="0" smtClean="0"/>
              <a:t>abilities, and </a:t>
            </a:r>
            <a:r>
              <a:rPr lang="en-US" dirty="0"/>
              <a:t>they all subscribe to a notion of culture which stresses </a:t>
            </a:r>
            <a:r>
              <a:rPr lang="en-US" dirty="0" smtClean="0"/>
              <a:t>the dynamism</a:t>
            </a:r>
            <a:r>
              <a:rPr lang="en-US" dirty="0"/>
              <a:t>, diversity, interconnectedness and permeability of human </a:t>
            </a:r>
            <a:r>
              <a:rPr lang="en-US" dirty="0" smtClean="0"/>
              <a:t>life approaches </a:t>
            </a:r>
            <a:r>
              <a:rPr lang="en-US" dirty="0"/>
              <a:t>in the twenty-first century. Thus, a critical perspective </a:t>
            </a:r>
            <a:r>
              <a:rPr lang="en-US" dirty="0" smtClean="0"/>
              <a:t>on culture </a:t>
            </a:r>
            <a:r>
              <a:rPr lang="en-US" dirty="0"/>
              <a:t>and communication is indispensable to an understanding of </a:t>
            </a:r>
            <a:r>
              <a:rPr lang="en-US" dirty="0" smtClean="0"/>
              <a:t>the </a:t>
            </a:r>
            <a:r>
              <a:rPr lang="en-US" dirty="0"/>
              <a:t>hegemonic interests underlying certain </a:t>
            </a:r>
            <a:r>
              <a:rPr lang="en-US" dirty="0" err="1"/>
              <a:t>programmes</a:t>
            </a:r>
            <a:r>
              <a:rPr lang="en-US" dirty="0"/>
              <a:t> and practices. There </a:t>
            </a:r>
            <a:r>
              <a:rPr lang="en-US" dirty="0" smtClean="0"/>
              <a:t>is a </a:t>
            </a:r>
            <a:r>
              <a:rPr lang="en-US" dirty="0"/>
              <a:t>danger, however, that such criticism is only applied to neoliberal </a:t>
            </a:r>
            <a:r>
              <a:rPr lang="en-US" dirty="0" err="1" smtClean="0"/>
              <a:t>programmes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practices of Western (neo)colonialism, while </a:t>
            </a:r>
            <a:r>
              <a:rPr lang="en-US" dirty="0" smtClean="0"/>
              <a:t>anti-Western perspectives </a:t>
            </a:r>
            <a:r>
              <a:rPr lang="en-US" dirty="0"/>
              <a:t>are not considered. In the light of new anti-Western </a:t>
            </a:r>
            <a:r>
              <a:rPr lang="en-US" dirty="0" smtClean="0"/>
              <a:t>fundamentalisms, such </a:t>
            </a:r>
            <a:r>
              <a:rPr lang="en-US" dirty="0"/>
              <a:t>perspectives also merit attention to better understand </a:t>
            </a:r>
            <a:r>
              <a:rPr lang="en-US" dirty="0" smtClean="0"/>
              <a:t>the discursive </a:t>
            </a:r>
            <a:r>
              <a:rPr lang="en-US" dirty="0"/>
              <a:t>strategies employed and the complex histories from which </a:t>
            </a:r>
            <a:r>
              <a:rPr lang="en-US" dirty="0" smtClean="0"/>
              <a:t>they are </a:t>
            </a:r>
            <a:r>
              <a:rPr lang="en-US" dirty="0"/>
              <a:t>derived (e.g. </a:t>
            </a:r>
            <a:r>
              <a:rPr lang="en-US" dirty="0" err="1"/>
              <a:t>Buruma</a:t>
            </a:r>
            <a:r>
              <a:rPr lang="en-US" dirty="0"/>
              <a:t> &amp; </a:t>
            </a:r>
            <a:r>
              <a:rPr lang="en-US" dirty="0" err="1"/>
              <a:t>Margalit</a:t>
            </a:r>
            <a:r>
              <a:rPr lang="en-US" dirty="0"/>
              <a:t>, 2004).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4572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760"/>
            <a:ext cx="10954512" cy="132556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828800"/>
            <a:ext cx="11153955" cy="4351337"/>
          </a:xfrm>
        </p:spPr>
        <p:txBody>
          <a:bodyPr>
            <a:normAutofit/>
          </a:bodyPr>
          <a:lstStyle/>
          <a:p>
            <a:r>
              <a:rPr lang="en-US" dirty="0"/>
              <a:t>hegemonic interests underlying certain </a:t>
            </a:r>
            <a:r>
              <a:rPr lang="en-US" dirty="0" err="1"/>
              <a:t>programmes</a:t>
            </a:r>
            <a:r>
              <a:rPr lang="en-US" dirty="0"/>
              <a:t> and practices. There </a:t>
            </a:r>
            <a:r>
              <a:rPr lang="en-US" dirty="0" smtClean="0"/>
              <a:t>is a </a:t>
            </a:r>
            <a:r>
              <a:rPr lang="en-US" dirty="0"/>
              <a:t>danger, however, that such criticism is only applied to neoliberal </a:t>
            </a:r>
            <a:r>
              <a:rPr lang="en-US" dirty="0" err="1" smtClean="0"/>
              <a:t>programmes</a:t>
            </a:r>
            <a:r>
              <a:rPr lang="en-US" dirty="0"/>
              <a:t> </a:t>
            </a:r>
            <a:r>
              <a:rPr lang="en-US" dirty="0" smtClean="0"/>
              <a:t>and </a:t>
            </a:r>
            <a:r>
              <a:rPr lang="en-US" dirty="0"/>
              <a:t>practices of Western (neo)colonialism, while </a:t>
            </a:r>
            <a:r>
              <a:rPr lang="en-US" dirty="0" smtClean="0"/>
              <a:t>anti-Western perspectives </a:t>
            </a:r>
            <a:r>
              <a:rPr lang="en-US" dirty="0"/>
              <a:t>are not considered. In the light of new anti-Western </a:t>
            </a:r>
            <a:r>
              <a:rPr lang="en-US" dirty="0" err="1" smtClean="0"/>
              <a:t>fundamentalisms,such</a:t>
            </a:r>
            <a:r>
              <a:rPr lang="en-US" dirty="0" smtClean="0"/>
              <a:t> </a:t>
            </a:r>
            <a:r>
              <a:rPr lang="en-US" dirty="0"/>
              <a:t>perspectives also merit attention to better understand </a:t>
            </a:r>
            <a:r>
              <a:rPr lang="en-US" dirty="0" smtClean="0"/>
              <a:t>the discursive </a:t>
            </a:r>
            <a:r>
              <a:rPr lang="en-US" dirty="0"/>
              <a:t>strategies employed and the complex histories from which </a:t>
            </a:r>
            <a:r>
              <a:rPr lang="en-US" dirty="0" smtClean="0"/>
              <a:t>they are </a:t>
            </a:r>
            <a:r>
              <a:rPr lang="en-US" dirty="0"/>
              <a:t>derived (e.g. </a:t>
            </a:r>
            <a:r>
              <a:rPr lang="en-US" dirty="0" err="1"/>
              <a:t>Buruma</a:t>
            </a:r>
            <a:r>
              <a:rPr lang="en-US" dirty="0"/>
              <a:t> &amp; </a:t>
            </a:r>
            <a:r>
              <a:rPr lang="en-US" dirty="0" err="1"/>
              <a:t>Margalit</a:t>
            </a:r>
            <a:r>
              <a:rPr lang="en-US" dirty="0"/>
              <a:t>, 2004</a:t>
            </a:r>
            <a:r>
              <a:rPr lang="en-US" dirty="0" smtClean="0"/>
              <a:t>).</a:t>
            </a:r>
            <a:r>
              <a:rPr lang="en-US" dirty="0"/>
              <a:t> For intercultural communication research, a critical perspective is </a:t>
            </a:r>
            <a:r>
              <a:rPr lang="en-US" dirty="0" smtClean="0"/>
              <a:t>also needed </a:t>
            </a:r>
            <a:r>
              <a:rPr lang="en-US" dirty="0"/>
              <a:t>to pinpoint the limitations of the many travel guides cum advice</a:t>
            </a:r>
          </a:p>
          <a:p>
            <a:r>
              <a:rPr lang="en-US" dirty="0"/>
              <a:t>books in circulation, which are often nationalist and highly stereotypical in</a:t>
            </a:r>
          </a:p>
          <a:p>
            <a:r>
              <a:rPr lang="en-US" dirty="0"/>
              <a:t>approach. Such criticism also applies to intercultural management publications</a:t>
            </a:r>
          </a:p>
          <a:p>
            <a:r>
              <a:rPr lang="en-US" dirty="0"/>
              <a:t>and seminars building on nation-bound concepts such as those suggested</a:t>
            </a:r>
          </a:p>
          <a:p>
            <a:r>
              <a:rPr lang="en-US" dirty="0"/>
              <a:t>by Hofstede (1994) or Lewis (2006).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23912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0954512" cy="35368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802258"/>
            <a:ext cx="10954512" cy="5377880"/>
          </a:xfrm>
        </p:spPr>
        <p:txBody>
          <a:bodyPr>
            <a:normAutofit/>
          </a:bodyPr>
          <a:lstStyle/>
          <a:p>
            <a:r>
              <a:rPr lang="en-US" dirty="0"/>
              <a:t>Finally, a critical </a:t>
            </a:r>
            <a:r>
              <a:rPr lang="en-US" dirty="0" smtClean="0"/>
              <a:t>perspective must </a:t>
            </a:r>
            <a:r>
              <a:rPr lang="en-US" dirty="0"/>
              <a:t>also include acknowledgement of non-cultural factors, which </a:t>
            </a:r>
            <a:r>
              <a:rPr lang="en-US" dirty="0" smtClean="0"/>
              <a:t>are swept </a:t>
            </a:r>
            <a:r>
              <a:rPr lang="en-US" dirty="0"/>
              <a:t>under the carpet, when, for example, culture is invoked as the </a:t>
            </a:r>
            <a:r>
              <a:rPr lang="en-US" dirty="0" smtClean="0"/>
              <a:t>key differentiator </a:t>
            </a:r>
            <a:r>
              <a:rPr lang="en-US" dirty="0"/>
              <a:t>between people by right-wing political groups. In this </a:t>
            </a:r>
            <a:r>
              <a:rPr lang="en-US" dirty="0" smtClean="0"/>
              <a:t>context, </a:t>
            </a:r>
            <a:r>
              <a:rPr lang="en-US" dirty="0" err="1" smtClean="0"/>
              <a:t>Piller</a:t>
            </a:r>
            <a:r>
              <a:rPr lang="en-US" dirty="0" smtClean="0"/>
              <a:t> </a:t>
            </a:r>
            <a:r>
              <a:rPr lang="en-US" dirty="0"/>
              <a:t>refers to the ‘frequent misrecognition of material and </a:t>
            </a:r>
            <a:r>
              <a:rPr lang="en-US" dirty="0" smtClean="0"/>
              <a:t>social inequality </a:t>
            </a:r>
            <a:r>
              <a:rPr lang="en-US" dirty="0"/>
              <a:t>as cultural difference’, with the purpose of excluding ‘</a:t>
            </a:r>
            <a:r>
              <a:rPr lang="en-US" dirty="0" err="1" smtClean="0"/>
              <a:t>outsiders’from</a:t>
            </a:r>
            <a:r>
              <a:rPr lang="en-US" dirty="0" smtClean="0"/>
              <a:t> </a:t>
            </a:r>
            <a:r>
              <a:rPr lang="en-US" dirty="0"/>
              <a:t>certain communities and their resources (2011: 172</a:t>
            </a:r>
            <a:r>
              <a:rPr lang="en-US" dirty="0" smtClean="0"/>
              <a:t>).</a:t>
            </a:r>
            <a:r>
              <a:rPr lang="en-US" dirty="0"/>
              <a:t>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V</a:t>
            </a:r>
            <a:r>
              <a:rPr lang="en-US" dirty="0" smtClean="0"/>
              <a:t>iews </a:t>
            </a:r>
            <a:r>
              <a:rPr lang="en-US" dirty="0"/>
              <a:t>cultures </a:t>
            </a:r>
            <a:r>
              <a:rPr lang="en-US" dirty="0" smtClean="0"/>
              <a:t>as shared </a:t>
            </a:r>
            <a:r>
              <a:rPr lang="en-US" dirty="0"/>
              <a:t>and contested sets of signifying practices resulting from </a:t>
            </a:r>
            <a:r>
              <a:rPr lang="en-US" dirty="0" smtClean="0"/>
              <a:t>human interaction </a:t>
            </a:r>
            <a:r>
              <a:rPr lang="en-US" dirty="0"/>
              <a:t>with the complex environments in which people live. </a:t>
            </a:r>
            <a:r>
              <a:rPr lang="en-US" dirty="0" smtClean="0"/>
              <a:t>Moreover, cultures </a:t>
            </a:r>
            <a:r>
              <a:rPr lang="en-US" dirty="0"/>
              <a:t>are treated as multidimensional, open-ended and dynamic </a:t>
            </a:r>
            <a:r>
              <a:rPr lang="en-US" dirty="0" smtClean="0"/>
              <a:t>entities, for </a:t>
            </a:r>
            <a:r>
              <a:rPr lang="en-US" dirty="0"/>
              <a:t>which, as in Bakhtin’s words, ‘there is no first word . . . and the </a:t>
            </a:r>
            <a:r>
              <a:rPr lang="en-US" dirty="0" smtClean="0"/>
              <a:t>final word </a:t>
            </a:r>
            <a:r>
              <a:rPr lang="en-US" dirty="0"/>
              <a:t>has not yet been spoken’ (1981: 30</a:t>
            </a:r>
            <a:r>
              <a:rPr lang="en-US" dirty="0" smtClean="0"/>
              <a:t>).</a:t>
            </a:r>
          </a:p>
          <a:p>
            <a:r>
              <a:rPr lang="en-US" dirty="0"/>
              <a:t>The importance for intercultural communication in a globalized </a:t>
            </a:r>
            <a:r>
              <a:rPr lang="en-US" dirty="0" smtClean="0"/>
              <a:t>modernity is </a:t>
            </a:r>
            <a:r>
              <a:rPr lang="en-US" dirty="0"/>
              <a:t>acknowledged, without privileging language as a signifying system </a:t>
            </a:r>
            <a:r>
              <a:rPr lang="en-US" dirty="0" smtClean="0"/>
              <a:t>over other </a:t>
            </a:r>
            <a:r>
              <a:rPr lang="en-US" dirty="0"/>
              <a:t>factors. Finally, I argue for a differentiated understanding of </a:t>
            </a:r>
            <a:r>
              <a:rPr lang="en-US" dirty="0" smtClean="0"/>
              <a:t>human life-worlds </a:t>
            </a:r>
            <a:r>
              <a:rPr lang="en-US" dirty="0"/>
              <a:t>with reference to both the cultural and non-cultural </a:t>
            </a:r>
            <a:r>
              <a:rPr lang="en-US" dirty="0" smtClean="0"/>
              <a:t>factors co-shaping </a:t>
            </a:r>
            <a:r>
              <a:rPr lang="en-US" dirty="0"/>
              <a:t>them. Culture is a highly complex concept with manifold meanings.</a:t>
            </a:r>
          </a:p>
          <a:p>
            <a:r>
              <a:rPr lang="en-US" dirty="0"/>
              <a:t>However, awareness of some of its uses can foster critical </a:t>
            </a:r>
            <a:r>
              <a:rPr lang="en-US" dirty="0" smtClean="0"/>
              <a:t>self reflection and </a:t>
            </a:r>
            <a:r>
              <a:rPr lang="en-US" dirty="0"/>
              <a:t>a better insight into what other people mean by it.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488316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181" y="284672"/>
            <a:ext cx="8753051" cy="5895465"/>
          </a:xfrm>
        </p:spPr>
        <p:txBody>
          <a:bodyPr/>
          <a:lstStyle/>
          <a:p>
            <a:pPr algn="ctr"/>
            <a:endParaRPr lang="en-US" dirty="0" smtClean="0"/>
          </a:p>
          <a:p>
            <a:pPr algn="ctr"/>
            <a:endParaRPr lang="en-US" dirty="0"/>
          </a:p>
          <a:p>
            <a:pPr algn="ctr"/>
            <a:r>
              <a:rPr lang="en-US" sz="4000" dirty="0" smtClean="0"/>
              <a:t>What is culture</a:t>
            </a:r>
            <a:r>
              <a:rPr lang="en-US" sz="4000" dirty="0" smtClean="0"/>
              <a:t>?</a:t>
            </a:r>
          </a:p>
          <a:p>
            <a:pPr algn="ctr"/>
            <a:r>
              <a:rPr lang="en-US" sz="4000" dirty="0" smtClean="0"/>
              <a:t>What is intercultural communication</a:t>
            </a:r>
          </a:p>
          <a:p>
            <a:pPr algn="ctr"/>
            <a:r>
              <a:rPr lang="en-US" sz="4000" dirty="0" smtClean="0"/>
              <a:t>Language and culture</a:t>
            </a:r>
            <a:endParaRPr lang="ru-RU" sz="4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820" y="4218317"/>
            <a:ext cx="2838450" cy="27637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97283" y="4218317"/>
            <a:ext cx="4140679" cy="2570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954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28800"/>
            <a:ext cx="11222966" cy="4351337"/>
          </a:xfrm>
        </p:spPr>
        <p:txBody>
          <a:bodyPr/>
          <a:lstStyle/>
          <a:p>
            <a:r>
              <a:rPr lang="en-US" dirty="0"/>
              <a:t>For </a:t>
            </a:r>
            <a:r>
              <a:rPr lang="en-US" dirty="0" smtClean="0"/>
              <a:t>Williams, culture </a:t>
            </a:r>
            <a:r>
              <a:rPr lang="en-US" dirty="0"/>
              <a:t>‘is one of the three most complicated words in the English language</a:t>
            </a:r>
            <a:r>
              <a:rPr lang="en-US" dirty="0" smtClean="0"/>
              <a:t>’(</a:t>
            </a:r>
            <a:r>
              <a:rPr lang="en-US" dirty="0"/>
              <a:t>1984: 87). </a:t>
            </a:r>
            <a:endParaRPr lang="en-US" dirty="0" smtClean="0"/>
          </a:p>
          <a:p>
            <a:r>
              <a:rPr lang="en-US" dirty="0" smtClean="0"/>
              <a:t>Williams </a:t>
            </a:r>
            <a:r>
              <a:rPr lang="en-US" dirty="0"/>
              <a:t>adds that this complexity results from </a:t>
            </a:r>
            <a:r>
              <a:rPr lang="en-US" dirty="0" smtClean="0"/>
              <a:t>the term’s </a:t>
            </a:r>
            <a:r>
              <a:rPr lang="en-US" dirty="0"/>
              <a:t>‘intricate historical development in different languages’ (p. 87) </a:t>
            </a:r>
            <a:r>
              <a:rPr lang="en-US" dirty="0" smtClean="0"/>
              <a:t>and its </a:t>
            </a:r>
            <a:r>
              <a:rPr lang="en-US" dirty="0"/>
              <a:t>multiple ‘variations of use’ (p. 92). Building on Williams, </a:t>
            </a:r>
            <a:r>
              <a:rPr lang="en-US" dirty="0" smtClean="0"/>
              <a:t>Eagleton claims </a:t>
            </a:r>
            <a:r>
              <a:rPr lang="en-US" dirty="0"/>
              <a:t>that ‘culture is a multifaceted concept, which makes it hard to </a:t>
            </a:r>
            <a:r>
              <a:rPr lang="en-US" dirty="0" smtClean="0"/>
              <a:t>run a </a:t>
            </a:r>
            <a:r>
              <a:rPr lang="en-US" dirty="0"/>
              <a:t>tightly unified case about it’ (2016: viii). In similar terms, </a:t>
            </a:r>
            <a:r>
              <a:rPr lang="en-US" dirty="0" smtClean="0"/>
              <a:t>for Hall ‘culture </a:t>
            </a:r>
            <a:r>
              <a:rPr lang="en-US" dirty="0"/>
              <a:t>is one of the most difficult concepts in the human and </a:t>
            </a:r>
            <a:r>
              <a:rPr lang="en-US" dirty="0" smtClean="0"/>
              <a:t>social sciences</a:t>
            </a:r>
            <a:r>
              <a:rPr lang="en-US" dirty="0"/>
              <a:t>’ with ‘many different ways of defining it’ (1997a</a:t>
            </a:r>
            <a:r>
              <a:rPr lang="en-US" dirty="0" smtClean="0"/>
              <a:t>:</a:t>
            </a:r>
          </a:p>
          <a:p>
            <a:r>
              <a:rPr lang="en-US" dirty="0"/>
              <a:t>Following Clifford’s comment that ‘cultures do not hold still for their portraits’ (1986: 10), the same can be said of the manifold scholarly perspectives informing culture-related research. Thus, any attempt to capture the dynamics of the notions of culture in circulation – both in everyday discourse and in scholarly debates – can only be selective and subject to limitations.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90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638" y="365760"/>
            <a:ext cx="11110822" cy="1325562"/>
          </a:xfrm>
        </p:spPr>
        <p:txBody>
          <a:bodyPr>
            <a:normAutofit/>
          </a:bodyPr>
          <a:lstStyle/>
          <a:p>
            <a:r>
              <a:rPr lang="en-US" dirty="0"/>
              <a:t>Meanings of ‘Culture’: From the Roman</a:t>
            </a:r>
            <a:br>
              <a:rPr lang="en-US" dirty="0"/>
            </a:br>
            <a:r>
              <a:rPr lang="en-US" i="1" dirty="0" err="1"/>
              <a:t>colere</a:t>
            </a:r>
            <a:r>
              <a:rPr lang="en-US" i="1" dirty="0"/>
              <a:t> </a:t>
            </a:r>
            <a:r>
              <a:rPr lang="en-US" dirty="0"/>
              <a:t>to the Linguistic Turn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4672" y="1828800"/>
            <a:ext cx="10817524" cy="4351337"/>
          </a:xfrm>
        </p:spPr>
        <p:txBody>
          <a:bodyPr>
            <a:normAutofit/>
          </a:bodyPr>
          <a:lstStyle/>
          <a:p>
            <a:r>
              <a:rPr lang="en-US" dirty="0"/>
              <a:t>Employing a historical perspective, scholars such as Ort (2003: 19), </a:t>
            </a:r>
            <a:r>
              <a:rPr lang="en-US" dirty="0" smtClean="0"/>
              <a:t>Posner (2003</a:t>
            </a:r>
            <a:r>
              <a:rPr lang="en-US" dirty="0"/>
              <a:t>: 39) and Williams (1984: 87) refer to the Latin verb </a:t>
            </a:r>
            <a:r>
              <a:rPr lang="en-US" i="1" dirty="0" err="1"/>
              <a:t>colere</a:t>
            </a:r>
            <a:r>
              <a:rPr lang="en-US" i="1" dirty="0"/>
              <a:t> </a:t>
            </a:r>
            <a:r>
              <a:rPr lang="en-US" dirty="0"/>
              <a:t>as </a:t>
            </a:r>
            <a:r>
              <a:rPr lang="en-US" dirty="0" smtClean="0"/>
              <a:t>the linguistic </a:t>
            </a:r>
            <a:r>
              <a:rPr lang="en-US" dirty="0"/>
              <a:t>and conceptual basis for the modern term ‘culture’. The </a:t>
            </a:r>
            <a:r>
              <a:rPr lang="en-US" dirty="0" smtClean="0"/>
              <a:t>meanings of </a:t>
            </a:r>
            <a:r>
              <a:rPr lang="en-US" i="1" dirty="0" err="1"/>
              <a:t>colere</a:t>
            </a:r>
            <a:r>
              <a:rPr lang="en-US" i="1" dirty="0"/>
              <a:t> </a:t>
            </a:r>
            <a:r>
              <a:rPr lang="en-US" dirty="0"/>
              <a:t>are fourfold: (1) the tending of natural growth (</a:t>
            </a:r>
            <a:r>
              <a:rPr lang="en-US" dirty="0" smtClean="0"/>
              <a:t>husbandry, agriculture</a:t>
            </a:r>
            <a:r>
              <a:rPr lang="en-US" dirty="0"/>
              <a:t>); (2) habitation in an area or place (the term ‘colony’ is a</a:t>
            </a:r>
          </a:p>
          <a:p>
            <a:r>
              <a:rPr lang="en-US" dirty="0"/>
              <a:t>derivative of this meaning); (3) religious worship (</a:t>
            </a:r>
            <a:r>
              <a:rPr lang="en-US" i="1" dirty="0" err="1"/>
              <a:t>cultus</a:t>
            </a:r>
            <a:r>
              <a:rPr lang="en-US" i="1" dirty="0"/>
              <a:t> </a:t>
            </a:r>
            <a:r>
              <a:rPr lang="en-US" i="1" dirty="0" err="1"/>
              <a:t>deorum</a:t>
            </a:r>
            <a:r>
              <a:rPr lang="en-US" dirty="0"/>
              <a:t>); and (</a:t>
            </a:r>
            <a:r>
              <a:rPr lang="en-US" dirty="0" smtClean="0"/>
              <a:t>4) the </a:t>
            </a:r>
            <a:r>
              <a:rPr lang="en-US" dirty="0"/>
              <a:t>spiritual, artistic and intellectual education of people (as in </a:t>
            </a:r>
            <a:r>
              <a:rPr lang="en-US" dirty="0" smtClean="0"/>
              <a:t>Cicero’s </a:t>
            </a:r>
            <a:r>
              <a:rPr lang="en-US" i="1" dirty="0" err="1" smtClean="0"/>
              <a:t>cultura</a:t>
            </a:r>
            <a:r>
              <a:rPr lang="en-US" i="1" dirty="0" smtClean="0"/>
              <a:t> </a:t>
            </a:r>
            <a:r>
              <a:rPr lang="en-US" i="1" dirty="0"/>
              <a:t>animi </a:t>
            </a:r>
            <a:r>
              <a:rPr lang="en-US" dirty="0"/>
              <a:t>or the Greek concept of </a:t>
            </a:r>
            <a:r>
              <a:rPr lang="en-US" i="1" dirty="0"/>
              <a:t>paideia</a:t>
            </a:r>
            <a:r>
              <a:rPr lang="en-US" dirty="0"/>
              <a:t>) (Ort, 2003: 19; Williams, </a:t>
            </a:r>
            <a:r>
              <a:rPr lang="en-US" dirty="0" smtClean="0"/>
              <a:t>1984:</a:t>
            </a:r>
            <a:r>
              <a:rPr lang="ru-RU" dirty="0" smtClean="0"/>
              <a:t>87).</a:t>
            </a:r>
            <a:endParaRPr lang="en-US" dirty="0" smtClean="0"/>
          </a:p>
          <a:p>
            <a:r>
              <a:rPr lang="en-US" dirty="0"/>
              <a:t>In the Middle Ages only two of these meanings remain </a:t>
            </a:r>
            <a:r>
              <a:rPr lang="en-US" dirty="0" smtClean="0"/>
              <a:t>active, namely </a:t>
            </a:r>
            <a:r>
              <a:rPr lang="en-US" dirty="0"/>
              <a:t>culture as husbandry (</a:t>
            </a:r>
            <a:r>
              <a:rPr lang="en-US" i="1" dirty="0" err="1"/>
              <a:t>cultura</a:t>
            </a:r>
            <a:r>
              <a:rPr lang="en-US" i="1" dirty="0"/>
              <a:t> </a:t>
            </a:r>
            <a:r>
              <a:rPr lang="en-US" i="1" dirty="0" err="1"/>
              <a:t>agri</a:t>
            </a:r>
            <a:r>
              <a:rPr lang="en-US" dirty="0"/>
              <a:t>) and culture as religious </a:t>
            </a:r>
            <a:r>
              <a:rPr lang="en-US" dirty="0" smtClean="0"/>
              <a:t>worship (</a:t>
            </a:r>
            <a:r>
              <a:rPr lang="en-US" i="1" dirty="0" err="1" smtClean="0"/>
              <a:t>cultus</a:t>
            </a:r>
            <a:r>
              <a:rPr lang="en-US" dirty="0"/>
              <a:t>). In the Renaissance a new meaning becomes important, </a:t>
            </a:r>
            <a:r>
              <a:rPr lang="en-US" dirty="0" smtClean="0"/>
              <a:t>which links </a:t>
            </a:r>
            <a:r>
              <a:rPr lang="en-US" dirty="0"/>
              <a:t>back to the Latin </a:t>
            </a:r>
            <a:r>
              <a:rPr lang="en-US" i="1" dirty="0" err="1"/>
              <a:t>cultura</a:t>
            </a:r>
            <a:r>
              <a:rPr lang="en-US" i="1" dirty="0"/>
              <a:t> animi </a:t>
            </a:r>
            <a:r>
              <a:rPr lang="en-US" dirty="0"/>
              <a:t>and the Greek </a:t>
            </a:r>
            <a:r>
              <a:rPr lang="en-US" i="1" dirty="0"/>
              <a:t>paideia</a:t>
            </a:r>
            <a:r>
              <a:rPr lang="en-US" dirty="0"/>
              <a:t>’, yet now with </a:t>
            </a:r>
            <a:r>
              <a:rPr lang="en-US" dirty="0" smtClean="0"/>
              <a:t>a secular </a:t>
            </a:r>
            <a:r>
              <a:rPr lang="en-US" dirty="0"/>
              <a:t>emphasis.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6996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760"/>
            <a:ext cx="10954512" cy="20358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2143" y="569344"/>
            <a:ext cx="10774393" cy="5610794"/>
          </a:xfrm>
        </p:spPr>
        <p:txBody>
          <a:bodyPr>
            <a:normAutofit/>
          </a:bodyPr>
          <a:lstStyle/>
          <a:p>
            <a:r>
              <a:rPr lang="en-US" dirty="0"/>
              <a:t>In </a:t>
            </a:r>
            <a:r>
              <a:rPr lang="en-US" dirty="0" smtClean="0"/>
              <a:t>Williams’ words</a:t>
            </a:r>
            <a:r>
              <a:rPr lang="en-US" dirty="0"/>
              <a:t>, culture is defined as ‘the signifying system through which . . . </a:t>
            </a:r>
            <a:r>
              <a:rPr lang="en-US" dirty="0" smtClean="0"/>
              <a:t>A social </a:t>
            </a:r>
            <a:r>
              <a:rPr lang="en-US" dirty="0"/>
              <a:t>order is communicated, experienced and reproduced’ (1983: 12). </a:t>
            </a:r>
            <a:r>
              <a:rPr lang="en-US" dirty="0" smtClean="0"/>
              <a:t>In other </a:t>
            </a:r>
            <a:r>
              <a:rPr lang="en-US" dirty="0"/>
              <a:t>words, culture, here, stands for the language used by humans to </a:t>
            </a:r>
            <a:r>
              <a:rPr lang="en-US" dirty="0" smtClean="0"/>
              <a:t>give meaning </a:t>
            </a:r>
            <a:r>
              <a:rPr lang="en-US" dirty="0"/>
              <a:t>to their lives. According to Ort (2003: 24) and Posner (2003: 39</a:t>
            </a:r>
            <a:r>
              <a:rPr lang="en-US" dirty="0" smtClean="0"/>
              <a:t>), such </a:t>
            </a:r>
            <a:r>
              <a:rPr lang="en-US" dirty="0"/>
              <a:t>a perspective has its founding father in the German philosopher Ernst</a:t>
            </a:r>
          </a:p>
          <a:p>
            <a:r>
              <a:rPr lang="en-US" dirty="0"/>
              <a:t>Cassirer (1998 [1923–29]), who defined culture as the sum total of a </a:t>
            </a:r>
            <a:r>
              <a:rPr lang="en-US" dirty="0" smtClean="0"/>
              <a:t>society’s signifying </a:t>
            </a:r>
            <a:r>
              <a:rPr lang="en-US" dirty="0"/>
              <a:t>practices. According to Bachmann-Medick (2016: 21–2), </a:t>
            </a:r>
            <a:r>
              <a:rPr lang="en-US" dirty="0" smtClean="0"/>
              <a:t>another key </a:t>
            </a:r>
            <a:r>
              <a:rPr lang="en-US" dirty="0"/>
              <a:t>influence is linguistic philosophy as advocated by </a:t>
            </a:r>
            <a:r>
              <a:rPr lang="en-US" dirty="0" err="1"/>
              <a:t>Rorty</a:t>
            </a:r>
            <a:r>
              <a:rPr lang="en-US" dirty="0"/>
              <a:t> (1967) with </a:t>
            </a:r>
            <a:r>
              <a:rPr lang="en-US" dirty="0" smtClean="0"/>
              <a:t>its tenet </a:t>
            </a:r>
            <a:r>
              <a:rPr lang="en-US" dirty="0"/>
              <a:t>that there is no reality independent of language</a:t>
            </a:r>
            <a:r>
              <a:rPr lang="en-US" dirty="0" smtClean="0"/>
              <a:t>.</a:t>
            </a:r>
          </a:p>
          <a:p>
            <a:r>
              <a:rPr lang="en-US" dirty="0"/>
              <a:t>Since around 1970 ‘culture’ has become a widely used term in </a:t>
            </a:r>
            <a:r>
              <a:rPr lang="en-US" dirty="0" smtClean="0"/>
              <a:t>manifold contexts</a:t>
            </a:r>
            <a:r>
              <a:rPr lang="en-US" dirty="0"/>
              <a:t>. In politics, it has served the far right to hide their racism </a:t>
            </a:r>
            <a:r>
              <a:rPr lang="en-US" dirty="0" smtClean="0"/>
              <a:t>behind insistence </a:t>
            </a:r>
            <a:r>
              <a:rPr lang="en-US" dirty="0"/>
              <a:t>on preserving a culture in the face of unbridgeable </a:t>
            </a:r>
            <a:r>
              <a:rPr lang="en-US" dirty="0" smtClean="0"/>
              <a:t>cultural differences</a:t>
            </a:r>
            <a:r>
              <a:rPr lang="en-US" dirty="0"/>
              <a:t>, while disadvantaged groups such as women or gay people </a:t>
            </a:r>
            <a:r>
              <a:rPr lang="en-US" dirty="0" smtClean="0"/>
              <a:t>have invoked </a:t>
            </a:r>
            <a:r>
              <a:rPr lang="en-US" dirty="0"/>
              <a:t>it to fight for their identity-related aims.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57998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0869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3683" y="819510"/>
            <a:ext cx="10705381" cy="536062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Moreover, culture is </a:t>
            </a:r>
            <a:r>
              <a:rPr lang="en-US" dirty="0" smtClean="0"/>
              <a:t>placed in </a:t>
            </a:r>
            <a:r>
              <a:rPr lang="en-US" dirty="0"/>
              <a:t>opposition to nature, whose roughness, savagery and </a:t>
            </a:r>
            <a:r>
              <a:rPr lang="en-US" dirty="0" smtClean="0"/>
              <a:t>unpredictability need </a:t>
            </a:r>
            <a:r>
              <a:rPr lang="en-US" dirty="0"/>
              <a:t>to be tempered and improved upon by human </a:t>
            </a:r>
            <a:r>
              <a:rPr lang="en-US" dirty="0" smtClean="0"/>
              <a:t>intervention through </a:t>
            </a:r>
            <a:r>
              <a:rPr lang="en-US" dirty="0"/>
              <a:t>education and through control over the natural </a:t>
            </a:r>
            <a:r>
              <a:rPr lang="en-US" dirty="0" smtClean="0"/>
              <a:t>environment (Ort</a:t>
            </a:r>
            <a:r>
              <a:rPr lang="en-US" dirty="0"/>
              <a:t>, 2003: 19</a:t>
            </a:r>
            <a:r>
              <a:rPr lang="en-US" dirty="0" smtClean="0"/>
              <a:t>).</a:t>
            </a:r>
            <a:endParaRPr lang="en-US" dirty="0"/>
          </a:p>
          <a:p>
            <a:r>
              <a:rPr lang="en-US" dirty="0"/>
              <a:t>With the advent of Romanticism, the term culture takes on a </a:t>
            </a:r>
            <a:r>
              <a:rPr lang="en-US" dirty="0" smtClean="0"/>
              <a:t>new meaning</a:t>
            </a:r>
            <a:r>
              <a:rPr lang="en-US" dirty="0"/>
              <a:t>. As a reaction to the excesses of industrialization, the idea </a:t>
            </a:r>
            <a:r>
              <a:rPr lang="en-US" dirty="0" smtClean="0"/>
              <a:t>of culture </a:t>
            </a:r>
            <a:r>
              <a:rPr lang="en-US" dirty="0"/>
              <a:t>is now linked to the wish to go back to a pre-industrial state </a:t>
            </a:r>
            <a:r>
              <a:rPr lang="en-US" dirty="0" smtClean="0"/>
              <a:t>in which </a:t>
            </a:r>
            <a:r>
              <a:rPr lang="en-US" dirty="0"/>
              <a:t>human life was not corrupted by ‘soulless and impoverished’ </a:t>
            </a:r>
            <a:r>
              <a:rPr lang="en-US" dirty="0" smtClean="0"/>
              <a:t>industrial civilization </a:t>
            </a:r>
            <a:r>
              <a:rPr lang="en-US" dirty="0"/>
              <a:t>(Eagleton, 2016: 10</a:t>
            </a:r>
            <a:r>
              <a:rPr lang="en-US" dirty="0" smtClean="0"/>
              <a:t>).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Thus, culture </a:t>
            </a:r>
            <a:r>
              <a:rPr lang="en-US" dirty="0"/>
              <a:t>and civilization, </a:t>
            </a:r>
            <a:r>
              <a:rPr lang="en-US" dirty="0" smtClean="0"/>
              <a:t>which in </a:t>
            </a:r>
            <a:r>
              <a:rPr lang="en-US" dirty="0"/>
              <a:t>their meanings have previously been used interchangeably, now </a:t>
            </a:r>
            <a:r>
              <a:rPr lang="en-US" dirty="0" smtClean="0"/>
              <a:t>become opposite </a:t>
            </a:r>
            <a:r>
              <a:rPr lang="en-US" dirty="0"/>
              <a:t>terms, with culture being the privileged concept (e.g. Ort, 2003: </a:t>
            </a:r>
            <a:r>
              <a:rPr lang="en-US" dirty="0" smtClean="0"/>
              <a:t>21,24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key thinker here is the German philosopher Johann Gottfried </a:t>
            </a:r>
            <a:r>
              <a:rPr lang="en-US" dirty="0" smtClean="0"/>
              <a:t>Herder, who </a:t>
            </a:r>
            <a:r>
              <a:rPr lang="en-US" dirty="0"/>
              <a:t>breaks with earlier concepts in various ways. First, he is critical </a:t>
            </a:r>
            <a:r>
              <a:rPr lang="en-US" dirty="0" smtClean="0"/>
              <a:t>of European </a:t>
            </a:r>
            <a:r>
              <a:rPr lang="en-US" dirty="0"/>
              <a:t>colonialism and its claim to cultural superiority (Eagleton, </a:t>
            </a:r>
            <a:r>
              <a:rPr lang="en-US" dirty="0" smtClean="0"/>
              <a:t>2016:77–8</a:t>
            </a:r>
            <a:r>
              <a:rPr lang="en-US" dirty="0"/>
              <a:t>, 83; Herder, 1989 [1784–91]: 706). Rather than seeing cultural </a:t>
            </a:r>
            <a:r>
              <a:rPr lang="en-US" dirty="0" smtClean="0"/>
              <a:t>development as </a:t>
            </a:r>
            <a:r>
              <a:rPr lang="en-US" dirty="0"/>
              <a:t>a universal and </a:t>
            </a:r>
            <a:r>
              <a:rPr lang="en-US" dirty="0" err="1"/>
              <a:t>unilinear</a:t>
            </a:r>
            <a:r>
              <a:rPr lang="en-US" dirty="0"/>
              <a:t> process, he speaks of a plurality </a:t>
            </a:r>
            <a:r>
              <a:rPr lang="en-US" dirty="0" smtClean="0"/>
              <a:t>of </a:t>
            </a:r>
            <a:r>
              <a:rPr lang="en-US" dirty="0"/>
              <a:t>cultures, each having the right to exist with its own specific </a:t>
            </a:r>
            <a:r>
              <a:rPr lang="en-US" dirty="0" smtClean="0"/>
              <a:t>features (Herder</a:t>
            </a:r>
            <a:r>
              <a:rPr lang="en-US" dirty="0"/>
              <a:t>, 1989: 298–304). Secondly, these different cultures are </a:t>
            </a:r>
            <a:r>
              <a:rPr lang="en-US" dirty="0" smtClean="0"/>
              <a:t>constituted by </a:t>
            </a:r>
            <a:r>
              <a:rPr lang="en-US" dirty="0"/>
              <a:t>the Romantic concept of an ‘informing spirit’ (Williams, 1983: 11</a:t>
            </a:r>
            <a:r>
              <a:rPr lang="en-US" dirty="0" smtClean="0"/>
              <a:t>), which </a:t>
            </a:r>
            <a:r>
              <a:rPr lang="en-US" dirty="0"/>
              <a:t>Herder conceives as being the result of a long tradition passed </a:t>
            </a:r>
            <a:r>
              <a:rPr lang="en-US" dirty="0" smtClean="0"/>
              <a:t>on over </a:t>
            </a:r>
            <a:r>
              <a:rPr lang="en-US" dirty="0"/>
              <a:t>many generations (Herder, 1989: 294–335). Thirdly, in the light of </a:t>
            </a:r>
            <a:r>
              <a:rPr lang="en-US" dirty="0" smtClean="0"/>
              <a:t>the corrupting </a:t>
            </a:r>
            <a:r>
              <a:rPr lang="en-US" dirty="0"/>
              <a:t>presence of civilization, Herder suggests a return to an </a:t>
            </a:r>
            <a:r>
              <a:rPr lang="en-US" dirty="0" smtClean="0"/>
              <a:t>unadulterated folk </a:t>
            </a:r>
            <a:r>
              <a:rPr lang="en-US" dirty="0"/>
              <a:t>culture which helps to promote the health and longevity of </a:t>
            </a:r>
            <a:r>
              <a:rPr lang="en-US" dirty="0" smtClean="0"/>
              <a:t>a nation </a:t>
            </a:r>
            <a:r>
              <a:rPr lang="en-US" dirty="0"/>
              <a:t>(Herder, 1989: 573). Fourthly, in current debates Herder is </a:t>
            </a:r>
            <a:r>
              <a:rPr lang="en-US" dirty="0" smtClean="0"/>
              <a:t>mainly criticized </a:t>
            </a:r>
            <a:r>
              <a:rPr lang="en-US" dirty="0"/>
              <a:t>for viewing cultures as homogeneous, closed entities with </a:t>
            </a:r>
            <a:r>
              <a:rPr lang="en-US" dirty="0" smtClean="0"/>
              <a:t>distinctive world </a:t>
            </a:r>
            <a:r>
              <a:rPr lang="en-US" dirty="0"/>
              <a:t>views (Eagleton, 2016: 83; </a:t>
            </a:r>
            <a:r>
              <a:rPr lang="en-US" dirty="0" err="1"/>
              <a:t>Welsch</a:t>
            </a:r>
            <a:r>
              <a:rPr lang="en-US" dirty="0"/>
              <a:t>, 2017: 10–11).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543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4830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569344"/>
            <a:ext cx="11067691" cy="5610794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Following </a:t>
            </a:r>
            <a:r>
              <a:rPr lang="en-US" dirty="0"/>
              <a:t>Herder’s definition, culture now designates a particular way </a:t>
            </a:r>
            <a:r>
              <a:rPr lang="en-US" dirty="0" smtClean="0"/>
              <a:t>of life</a:t>
            </a:r>
            <a:r>
              <a:rPr lang="en-US" dirty="0"/>
              <a:t>, and, with the rise of nationalism, the term becomes a synonym </a:t>
            </a:r>
            <a:r>
              <a:rPr lang="en-US" dirty="0" smtClean="0"/>
              <a:t>for national </a:t>
            </a:r>
            <a:r>
              <a:rPr lang="en-US" dirty="0"/>
              <a:t>culture. Culture as a way of life is also the concept used by </a:t>
            </a:r>
            <a:r>
              <a:rPr lang="en-US" dirty="0" smtClean="0"/>
              <a:t>early anthropology</a:t>
            </a:r>
            <a:r>
              <a:rPr lang="en-US" dirty="0"/>
              <a:t>. Unlike Herder’s thinking, early anthropology is shaped </a:t>
            </a:r>
            <a:r>
              <a:rPr lang="en-US" dirty="0" err="1" smtClean="0"/>
              <a:t>bythe</a:t>
            </a:r>
            <a:r>
              <a:rPr lang="en-US" dirty="0" smtClean="0"/>
              <a:t> </a:t>
            </a:r>
            <a:r>
              <a:rPr lang="en-US" dirty="0"/>
              <a:t>belief in the superiority of European culture(s), as can be seen in </a:t>
            </a:r>
            <a:r>
              <a:rPr lang="en-US" dirty="0" smtClean="0"/>
              <a:t>the theories </a:t>
            </a:r>
            <a:r>
              <a:rPr lang="en-US" dirty="0"/>
              <a:t>of social evolution suggested by Tylor (1903 [1871]) and </a:t>
            </a:r>
            <a:r>
              <a:rPr lang="en-US" dirty="0" smtClean="0"/>
              <a:t>Morgan (2013 </a:t>
            </a:r>
            <a:r>
              <a:rPr lang="en-US" dirty="0"/>
              <a:t>[1851]). Eagleton, therefore, speaks of ‘the unholy alliance </a:t>
            </a:r>
            <a:r>
              <a:rPr lang="en-US" dirty="0" smtClean="0"/>
              <a:t>between colonial </a:t>
            </a:r>
            <a:r>
              <a:rPr lang="en-US" dirty="0"/>
              <a:t>power and 19th century anthropology’ (2016: 131), and </a:t>
            </a:r>
            <a:r>
              <a:rPr lang="en-US" dirty="0" err="1"/>
              <a:t>Piller</a:t>
            </a:r>
            <a:r>
              <a:rPr lang="en-US" dirty="0"/>
              <a:t> </a:t>
            </a:r>
            <a:r>
              <a:rPr lang="en-US" dirty="0" smtClean="0"/>
              <a:t>adds that </a:t>
            </a:r>
            <a:r>
              <a:rPr lang="en-US" dirty="0"/>
              <a:t>this belief in European cultural superiority ‘provided the moral </a:t>
            </a:r>
            <a:r>
              <a:rPr lang="en-US" dirty="0" smtClean="0"/>
              <a:t>justification for </a:t>
            </a:r>
            <a:r>
              <a:rPr lang="en-US" dirty="0"/>
              <a:t>colonialism’ (2011: 21</a:t>
            </a:r>
            <a:r>
              <a:rPr lang="en-US" dirty="0" smtClean="0"/>
              <a:t>).</a:t>
            </a:r>
          </a:p>
          <a:p>
            <a:r>
              <a:rPr lang="en-US" dirty="0"/>
              <a:t>In contrast to Arnold and </a:t>
            </a:r>
            <a:r>
              <a:rPr lang="en-US" dirty="0" smtClean="0"/>
              <a:t>Whitman, Karl </a:t>
            </a:r>
            <a:r>
              <a:rPr lang="en-US" dirty="0"/>
              <a:t>Marx regards culture as a phenomenon of secondary importance.</a:t>
            </a:r>
          </a:p>
          <a:p>
            <a:r>
              <a:rPr lang="en-US" dirty="0"/>
              <a:t>For Marx (1867), culture is a superstructure dependent on a society’s </a:t>
            </a:r>
            <a:r>
              <a:rPr lang="en-US" dirty="0" smtClean="0"/>
              <a:t>economic base</a:t>
            </a:r>
            <a:r>
              <a:rPr lang="en-US" dirty="0"/>
              <a:t>, which, depending on the specific constitution of that </a:t>
            </a:r>
            <a:r>
              <a:rPr lang="en-US" dirty="0" smtClean="0"/>
              <a:t>society, makes </a:t>
            </a:r>
            <a:r>
              <a:rPr lang="en-US" dirty="0"/>
              <a:t>certain realizations of culture possible</a:t>
            </a:r>
            <a:r>
              <a:rPr lang="en-US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07861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760"/>
            <a:ext cx="10954512" cy="19495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4891" y="560717"/>
            <a:ext cx="10696754" cy="5619421"/>
          </a:xfrm>
        </p:spPr>
        <p:txBody>
          <a:bodyPr>
            <a:normAutofit/>
          </a:bodyPr>
          <a:lstStyle/>
          <a:p>
            <a:r>
              <a:rPr lang="en-US" b="1" dirty="0"/>
              <a:t>Which Comes First, Culture or Non-Culture</a:t>
            </a:r>
            <a:r>
              <a:rPr lang="en-US" b="1" dirty="0" smtClean="0"/>
              <a:t>?</a:t>
            </a:r>
          </a:p>
          <a:p>
            <a:r>
              <a:rPr lang="en-US" dirty="0"/>
              <a:t>For some proponents of the cultural turns, language and its social </a:t>
            </a:r>
            <a:r>
              <a:rPr lang="en-US" dirty="0" smtClean="0"/>
              <a:t>function lie </a:t>
            </a:r>
            <a:r>
              <a:rPr lang="en-US" dirty="0"/>
              <a:t>at the heart of human existence. An earlier example is </a:t>
            </a:r>
            <a:r>
              <a:rPr lang="en-US" dirty="0" smtClean="0"/>
              <a:t>Foucault’s(1970</a:t>
            </a:r>
            <a:r>
              <a:rPr lang="en-US" dirty="0"/>
              <a:t>) argument that certain discursive formations provide the </a:t>
            </a:r>
            <a:r>
              <a:rPr lang="en-US" dirty="0" smtClean="0"/>
              <a:t>basis for </a:t>
            </a:r>
            <a:r>
              <a:rPr lang="en-US" dirty="0"/>
              <a:t>what can be said, thought, felt and done in specific </a:t>
            </a:r>
            <a:r>
              <a:rPr lang="en-US" dirty="0" smtClean="0"/>
              <a:t>socio-historical contexts</a:t>
            </a:r>
            <a:r>
              <a:rPr lang="en-US" dirty="0"/>
              <a:t>, with the will to power being the key motivator for </a:t>
            </a:r>
            <a:r>
              <a:rPr lang="en-US" dirty="0" err="1"/>
              <a:t>discoursecreation</a:t>
            </a:r>
            <a:r>
              <a:rPr lang="en-US" dirty="0"/>
              <a:t>.</a:t>
            </a:r>
          </a:p>
          <a:p>
            <a:r>
              <a:rPr lang="en-US" dirty="0"/>
              <a:t>Four decades later, an alternative explanation is offered by </a:t>
            </a:r>
            <a:r>
              <a:rPr lang="en-US" dirty="0" smtClean="0"/>
              <a:t>the historian </a:t>
            </a:r>
            <a:r>
              <a:rPr lang="en-US" dirty="0"/>
              <a:t>Harari (2011: 181) in his bestselling book </a:t>
            </a:r>
            <a:r>
              <a:rPr lang="en-US" i="1" dirty="0"/>
              <a:t>Sapiens: A Brief History of</a:t>
            </a:r>
          </a:p>
          <a:p>
            <a:r>
              <a:rPr lang="en-US" i="1" dirty="0"/>
              <a:t>Humankind</a:t>
            </a:r>
            <a:r>
              <a:rPr lang="en-US" dirty="0"/>
              <a:t>.</a:t>
            </a:r>
            <a:endParaRPr lang="en-US" b="1" dirty="0" smtClean="0"/>
          </a:p>
          <a:p>
            <a:r>
              <a:rPr lang="en-US" dirty="0"/>
              <a:t>Harari (2011: 181) stresses the importance of powerful myths and </a:t>
            </a:r>
            <a:r>
              <a:rPr lang="en-US" dirty="0" smtClean="0"/>
              <a:t>fictions as </a:t>
            </a:r>
            <a:r>
              <a:rPr lang="en-US" dirty="0"/>
              <a:t>the glue that holds people together. For him, the notions of </a:t>
            </a:r>
            <a:r>
              <a:rPr lang="en-US" dirty="0" smtClean="0"/>
              <a:t>religion, empire </a:t>
            </a:r>
            <a:r>
              <a:rPr lang="en-US" dirty="0"/>
              <a:t>and money have proven to be the most effective forces in the </a:t>
            </a:r>
            <a:r>
              <a:rPr lang="en-US" dirty="0" smtClean="0"/>
              <a:t>history of </a:t>
            </a:r>
            <a:r>
              <a:rPr lang="en-US" dirty="0"/>
              <a:t>humankind for creating imagined communities, with trust in </a:t>
            </a:r>
            <a:r>
              <a:rPr lang="en-US" dirty="0" smtClean="0"/>
              <a:t>money being </a:t>
            </a:r>
            <a:r>
              <a:rPr lang="en-US" dirty="0"/>
              <a:t>the myth on which a neoliberal socio-economic order is based (Harari,</a:t>
            </a:r>
          </a:p>
          <a:p>
            <a:r>
              <a:rPr lang="en-US" i="1" dirty="0"/>
              <a:t>What Is Culture? </a:t>
            </a:r>
            <a:r>
              <a:rPr lang="en-US" dirty="0"/>
              <a:t>25</a:t>
            </a:r>
          </a:p>
          <a:p>
            <a:r>
              <a:rPr lang="en-US" dirty="0"/>
              <a:t>https://doi.org/10.1017/9781108555067.003 Published online by Cambridge University Press</a:t>
            </a:r>
          </a:p>
          <a:p>
            <a:r>
              <a:rPr lang="ru-RU" dirty="0"/>
              <a:t>2011: 234).</a:t>
            </a:r>
          </a:p>
        </p:txBody>
      </p:sp>
    </p:spTree>
    <p:extLst>
      <p:ext uri="{BB962C8B-B14F-4D97-AF65-F5344CB8AC3E}">
        <p14:creationId xmlns:p14="http://schemas.microsoft.com/office/powerpoint/2010/main" val="17552377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49" y="365760"/>
            <a:ext cx="10807863" cy="1325562"/>
          </a:xfrm>
        </p:spPr>
        <p:txBody>
          <a:bodyPr>
            <a:normAutofit fontScale="90000"/>
          </a:bodyPr>
          <a:lstStyle/>
          <a:p>
            <a:r>
              <a:rPr lang="en-US" dirty="0"/>
              <a:t>Culture and Communication in a Globalized</a:t>
            </a:r>
            <a:br>
              <a:rPr lang="en-US" dirty="0"/>
            </a:br>
            <a:r>
              <a:rPr lang="en-US" dirty="0"/>
              <a:t>Modernity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8574" y="1828800"/>
            <a:ext cx="9408658" cy="4351337"/>
          </a:xfrm>
        </p:spPr>
        <p:txBody>
          <a:bodyPr>
            <a:normAutofit/>
          </a:bodyPr>
          <a:lstStyle/>
          <a:p>
            <a:r>
              <a:rPr lang="en-US" dirty="0"/>
              <a:t>When culture is viewed as a signifying system, culture and </a:t>
            </a:r>
            <a:r>
              <a:rPr lang="en-US" dirty="0" smtClean="0"/>
              <a:t>communication are </a:t>
            </a:r>
            <a:r>
              <a:rPr lang="en-US" dirty="0"/>
              <a:t>inextricably linked. In other words, culture is created, stabilized, </a:t>
            </a:r>
            <a:r>
              <a:rPr lang="en-US" dirty="0" smtClean="0"/>
              <a:t>contested and </a:t>
            </a:r>
            <a:r>
              <a:rPr lang="en-US" dirty="0"/>
              <a:t>challenged through communication with the aid of various </a:t>
            </a:r>
            <a:r>
              <a:rPr lang="en-US" dirty="0" smtClean="0"/>
              <a:t>sign systems</a:t>
            </a:r>
            <a:r>
              <a:rPr lang="en-US" dirty="0"/>
              <a:t>. In the light of Harari’s notion of myths, such communication </a:t>
            </a:r>
            <a:r>
              <a:rPr lang="en-US" dirty="0" smtClean="0"/>
              <a:t>can go </a:t>
            </a:r>
            <a:r>
              <a:rPr lang="en-US" dirty="0"/>
              <a:t>beyond borders and aim for potentially worldwide impact. Indeed, </a:t>
            </a:r>
            <a:r>
              <a:rPr lang="en-US" dirty="0" smtClean="0"/>
              <a:t>the need </a:t>
            </a:r>
            <a:r>
              <a:rPr lang="en-US" dirty="0"/>
              <a:t>for intercultural communication is a result of expansionist </a:t>
            </a:r>
            <a:r>
              <a:rPr lang="en-US" dirty="0" err="1" smtClean="0"/>
              <a:t>programmes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Piller</a:t>
            </a:r>
            <a:r>
              <a:rPr lang="en-US" dirty="0"/>
              <a:t>, 2011: 19). In a globalized modernity, this need </a:t>
            </a:r>
            <a:r>
              <a:rPr lang="en-US" dirty="0" smtClean="0"/>
              <a:t>has increased </a:t>
            </a:r>
            <a:r>
              <a:rPr lang="en-US" dirty="0"/>
              <a:t>tremendously because of economic, ecological, </a:t>
            </a:r>
            <a:r>
              <a:rPr lang="en-US" dirty="0" smtClean="0"/>
              <a:t>demographic, technological</a:t>
            </a:r>
            <a:r>
              <a:rPr lang="en-US" dirty="0"/>
              <a:t>, political or ethical issues of global </a:t>
            </a:r>
            <a:r>
              <a:rPr lang="en-US" dirty="0" smtClean="0"/>
              <a:t>significance. new </a:t>
            </a:r>
            <a:r>
              <a:rPr lang="en-US" dirty="0"/>
              <a:t>possibilities and increased communication to disproportionate levels</a:t>
            </a:r>
          </a:p>
          <a:p>
            <a:r>
              <a:rPr lang="en-US" dirty="0"/>
              <a:t>when compared to earlier times.</a:t>
            </a:r>
          </a:p>
          <a:p>
            <a:r>
              <a:rPr lang="en-US" dirty="0"/>
              <a:t>For Bauman (2000), human society in the twenty-first century lives in </a:t>
            </a:r>
            <a:r>
              <a:rPr lang="en-US" dirty="0" smtClean="0"/>
              <a:t>a ‘liquid </a:t>
            </a:r>
            <a:r>
              <a:rPr lang="en-US" dirty="0"/>
              <a:t>modernity’ characterized by permanent and rapid change and the</a:t>
            </a:r>
          </a:p>
          <a:p>
            <a:r>
              <a:rPr lang="en-US" dirty="0"/>
              <a:t>continual need to create new knowledge to cope with changing demands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8202559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TM03457515[[fn=Вид]]</Template>
  <TotalTime>74</TotalTime>
  <Words>2285</Words>
  <Application>Microsoft Office PowerPoint</Application>
  <PresentationFormat>Широкоэкранный</PresentationFormat>
  <Paragraphs>53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Century Schoolbook</vt:lpstr>
      <vt:lpstr>Wingdings 2</vt:lpstr>
      <vt:lpstr>View</vt:lpstr>
      <vt:lpstr> What is culture?</vt:lpstr>
      <vt:lpstr>Презентация PowerPoint</vt:lpstr>
      <vt:lpstr>Culture</vt:lpstr>
      <vt:lpstr>Meanings of ‘Culture’: From the Roman colere to the Linguistic Turn</vt:lpstr>
      <vt:lpstr>Презентация PowerPoint</vt:lpstr>
      <vt:lpstr>Презентация PowerPoint</vt:lpstr>
      <vt:lpstr>Презентация PowerPoint</vt:lpstr>
      <vt:lpstr>Презентация PowerPoint</vt:lpstr>
      <vt:lpstr>Culture and Communication in a Globalized Modernity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culture?</dc:title>
  <dc:creator>Алмаш</dc:creator>
  <cp:lastModifiedBy>Алмаш</cp:lastModifiedBy>
  <cp:revision>9</cp:revision>
  <dcterms:created xsi:type="dcterms:W3CDTF">2023-01-18T07:41:58Z</dcterms:created>
  <dcterms:modified xsi:type="dcterms:W3CDTF">2023-01-18T09:00:07Z</dcterms:modified>
</cp:coreProperties>
</file>